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79" r:id="rId4"/>
    <p:sldId id="280" r:id="rId5"/>
    <p:sldId id="278" r:id="rId6"/>
    <p:sldId id="281" r:id="rId7"/>
    <p:sldId id="286" r:id="rId8"/>
    <p:sldId id="287" r:id="rId9"/>
    <p:sldId id="283" r:id="rId10"/>
    <p:sldId id="289" r:id="rId11"/>
    <p:sldId id="284" r:id="rId12"/>
    <p:sldId id="290" r:id="rId13"/>
    <p:sldId id="288" r:id="rId14"/>
    <p:sldId id="291" r:id="rId15"/>
    <p:sldId id="292" r:id="rId16"/>
    <p:sldId id="293" r:id="rId17"/>
    <p:sldId id="294" r:id="rId18"/>
    <p:sldId id="296" r:id="rId19"/>
    <p:sldId id="295" r:id="rId20"/>
    <p:sldId id="297" r:id="rId21"/>
    <p:sldId id="298" r:id="rId22"/>
    <p:sldId id="299" r:id="rId23"/>
    <p:sldId id="301" r:id="rId24"/>
    <p:sldId id="300" r:id="rId25"/>
    <p:sldId id="302" r:id="rId26"/>
    <p:sldId id="27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33" autoAdjust="0"/>
  </p:normalViewPr>
  <p:slideViewPr>
    <p:cSldViewPr>
      <p:cViewPr varScale="1">
        <p:scale>
          <a:sx n="44" d="100"/>
          <a:sy n="44" d="100"/>
        </p:scale>
        <p:origin x="-2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notesViewPr>
    <p:cSldViewPr>
      <p:cViewPr varScale="1">
        <p:scale>
          <a:sx n="34" d="100"/>
          <a:sy n="34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4C9-4B9D-471C-9C0E-F22A61D0901C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9D2AF-6C33-4843-82A6-825360698C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9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D2AF-6C33-4843-82A6-825360698C9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5C67-5A3A-403A-9114-A3B94F339DC9}" type="datetimeFigureOut">
              <a:rPr lang="cs-CZ" smtClean="0"/>
              <a:pPr/>
              <a:t>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B249-2617-4937-B399-C260415AC6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hyperlink" Target="https://www.interzum-award.de/index.php?eID=tx_cms_showpic&amp;file=uploads%2Fpics%2F526-iza2019.jpg&amp;md5=458045cac5860f8954fd0f89f2c1f5a470425b50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interzum-award.de/index.php?eID=tx_cms_showpic&amp;file=uploads%2Fpics%2F529-iza2019.jpg&amp;md5=44c5e05bafea22a950e72464b42bf43b7ff15f9b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interzum-award.de/21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interzum-award.de/typo3temp/pics/e5db32a5c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interzum-award.de/index.php?eID=tx_cms_showpic&amp;file=uploads%2Fpics%2F524-iza2019.jpg&amp;md5=4e5b2945d0b3895cc4a1210dc79c11b493c7e7b6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7" Type="http://schemas.openxmlformats.org/officeDocument/2006/relationships/hyperlink" Target="https://www.interzum-award.de/index.php?eID=tx_cms_showpic&amp;file=uploads%2Fpics%2F522-iza2019.jpg&amp;md5=c5836b3285c749cabfb5e6f11967bde27239d539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2" Type="http://schemas.openxmlformats.org/officeDocument/2006/relationships/hyperlink" Target="http://www.interzum-award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interzum-award.de/index.php?eID=tx_cms_showpic&amp;file=uploads%2Fpics%2F523-iza2019.jpg&amp;md5=e828c124040a139f84a4006d8d6b5008c4444e5d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interzum-award.de/index.php?eID=tx_cms_showpic&amp;file=uploads%2Fpics%2F486-iza2019.jpg&amp;md5=5eb693b35b5bcacd06c8e5727f740b433ea378e6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terzum-award.de/index.php?eID=tx_cms_showpic&amp;file=uploads%2Fpics%2F493-iza2019.jpg&amp;md5=92c195b22b0e70b846eb12afdceb600fdc54324c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interzum-award.de/index.php?eID=tx_cms_showpic&amp;file=uploads%2Fpics%2F487-iza2019.jpg&amp;md5=dc767dac6896e4311d07fcca398ad7c64ba143ac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" TargetMode="Externa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6381" y="1297154"/>
            <a:ext cx="8712968" cy="18002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                                 INTERZUM 2019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3100" b="1" dirty="0" smtClean="0"/>
              <a:t>Mezinárodní </a:t>
            </a:r>
            <a:r>
              <a:rPr lang="cs-CZ" sz="3100" b="1" dirty="0"/>
              <a:t>veletrh pro výrobu nábytku a interiérový design </a:t>
            </a:r>
            <a:r>
              <a:rPr lang="cs-CZ" sz="3100" b="1" dirty="0" smtClean="0"/>
              <a:t>oslavil 60. výročí</a:t>
            </a:r>
            <a:r>
              <a:rPr lang="cs-CZ" sz="3100" b="1" dirty="0">
                <a:solidFill>
                  <a:srgbClr val="C00000"/>
                </a:solidFill>
              </a:rPr>
              <a:t/>
            </a:r>
            <a:br>
              <a:rPr lang="cs-CZ" sz="3100" b="1" dirty="0">
                <a:solidFill>
                  <a:srgbClr val="C00000"/>
                </a:solidFill>
              </a:rPr>
            </a:b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668" y="5590127"/>
            <a:ext cx="9115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       </a:t>
            </a:r>
            <a:r>
              <a:rPr lang="cs-CZ" sz="3200" b="1" dirty="0" smtClean="0"/>
              <a:t>Školení</a:t>
            </a:r>
            <a:r>
              <a:rPr lang="cs-CZ" sz="2400" b="1" dirty="0" smtClean="0"/>
              <a:t>  </a:t>
            </a:r>
            <a:r>
              <a:rPr lang="cs-CZ" sz="3200" b="1" dirty="0" smtClean="0"/>
              <a:t>3</a:t>
            </a:r>
            <a:r>
              <a:rPr lang="cs-CZ" sz="3200" b="1" dirty="0" smtClean="0"/>
              <a:t>. </a:t>
            </a:r>
            <a:r>
              <a:rPr lang="cs-CZ" sz="3200" b="1" dirty="0" smtClean="0"/>
              <a:t>6. 2019, v BPP spol. s r. o.</a:t>
            </a:r>
            <a:r>
              <a:rPr lang="cs-CZ" sz="3200" dirty="0"/>
              <a:t> </a:t>
            </a:r>
            <a:endParaRPr lang="cs-CZ" sz="3200" dirty="0" smtClean="0"/>
          </a:p>
          <a:p>
            <a:pPr algn="ctr"/>
            <a:r>
              <a:rPr lang="cs-CZ" sz="3200" dirty="0" smtClean="0"/>
              <a:t>Ing</a:t>
            </a:r>
            <a:r>
              <a:rPr lang="cs-CZ" sz="3200" dirty="0"/>
              <a:t>. Helena Prokopová, </a:t>
            </a:r>
            <a:r>
              <a:rPr lang="cs-CZ" sz="3200" dirty="0" smtClean="0"/>
              <a:t>Cech </a:t>
            </a:r>
            <a:r>
              <a:rPr lang="cs-CZ" sz="3200" dirty="0"/>
              <a:t>čalouníků a dekoratérů,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  <a:br>
              <a:rPr lang="cs-CZ" sz="3200" dirty="0"/>
            </a:br>
            <a:endParaRPr lang="cs-CZ" sz="3200" dirty="0">
              <a:solidFill>
                <a:srgbClr val="C00000"/>
              </a:solidFill>
            </a:endParaRPr>
          </a:p>
          <a:p>
            <a:pPr algn="ctr"/>
            <a:endParaRPr lang="cs-CZ" sz="3200" b="1" dirty="0"/>
          </a:p>
        </p:txBody>
      </p:sp>
      <p:pic>
        <p:nvPicPr>
          <p:cNvPr id="6" name="Obrázek 5" descr="log_CechČa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8968" y="257622"/>
            <a:ext cx="2506588" cy="10343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" y="2852936"/>
            <a:ext cx="3649588" cy="27371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3" y="2975189"/>
            <a:ext cx="3456384" cy="25922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36" y="2992304"/>
            <a:ext cx="3433564" cy="2575173"/>
          </a:xfrm>
          <a:prstGeom prst="rect">
            <a:avLst/>
          </a:prstGeom>
        </p:spPr>
      </p:pic>
      <p:pic>
        <p:nvPicPr>
          <p:cNvPr id="2050" name="Picture 2" descr="interz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3" y="257622"/>
            <a:ext cx="3230962" cy="15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60648"/>
            <a:ext cx="4286250" cy="5715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0804"/>
            <a:ext cx="4205537" cy="31541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94" y="3444957"/>
            <a:ext cx="4205537" cy="31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interzum-award.de/typo3temp/pics/6b83c7618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interzum-award.de/typo3temp/pics/3e8088146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5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2904406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Matracové jádro z desky  z pěnové pryže a  pružinové kostry s pružinami v sáčcích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42387" y="2904407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Pružinová kostra s pružinami v sáčcích bez lepidla , plně recyklovatelná</a:t>
            </a:r>
            <a:endParaRPr lang="cs-CZ" sz="2400" b="1" dirty="0"/>
          </a:p>
        </p:txBody>
      </p:sp>
      <p:pic>
        <p:nvPicPr>
          <p:cNvPr id="6149" name="Picture 5" descr="282022a7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299938" cy="229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84736" y="2848618"/>
            <a:ext cx="229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Pružicí systém s možností změn tuhosti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44" y="4048947"/>
            <a:ext cx="3564226" cy="26731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87" y="4843398"/>
            <a:ext cx="2504957" cy="18787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7" y="4843398"/>
            <a:ext cx="257175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0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24" y="-1"/>
            <a:ext cx="3427175" cy="45695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1750"/>
            <a:ext cx="5715000" cy="4286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" y="4286250"/>
            <a:ext cx="3459199" cy="25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Tato </a:t>
            </a:r>
            <a:r>
              <a:rPr lang="sk-SK" b="1" dirty="0" err="1">
                <a:solidFill>
                  <a:srgbClr val="C00000"/>
                </a:solidFill>
              </a:rPr>
              <a:t>inovace</a:t>
            </a:r>
            <a:r>
              <a:rPr lang="sk-SK" b="1" dirty="0">
                <a:solidFill>
                  <a:srgbClr val="C00000"/>
                </a:solidFill>
              </a:rPr>
              <a:t> je inteligentní </a:t>
            </a:r>
            <a:r>
              <a:rPr lang="sk-SK" b="1" dirty="0" err="1">
                <a:solidFill>
                  <a:srgbClr val="C00000"/>
                </a:solidFill>
              </a:rPr>
              <a:t>potah</a:t>
            </a:r>
            <a:r>
              <a:rPr lang="sk-SK" b="1" dirty="0">
                <a:solidFill>
                  <a:srgbClr val="C00000"/>
                </a:solidFill>
              </a:rPr>
              <a:t> matrace s integrovanými optickými senzory.</a:t>
            </a:r>
            <a:r>
              <a:rPr lang="cs-CZ" b="1" dirty="0">
                <a:solidFill>
                  <a:srgbClr val="C00000"/>
                </a:solidFill>
              </a:rPr>
              <a:t> Technologie optických senzorů je již používána pro detekci požáru, odolnost proti vloupání a různé monitorovací systémy. V tomto případě registruje dýchání osoby vleže a při příchodu apnoe vyšle alarm na mobilní telefon. Potah matrace může měřit například čas na ležení, polohu na spaní nebo tlakové body a je tak univerzální. Přesnost technologie ji předurčuje k použití ve zdravotnictví. Protože není založeno na elektřině, lidské tělo zůstává nedotčeno.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69" name="Picture 1" descr="https://www.interzum-award.de/typo3temp/pics/e5db32a5ce.jpg">
            <a:hlinkClick r:id="rId2" tooltip="&quot;Smart Wrap&quot;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12" y="263648"/>
            <a:ext cx="1772816" cy="17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19" y="1038098"/>
            <a:ext cx="4286250" cy="571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9" y="1038098"/>
            <a:ext cx="4286250" cy="5715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772" y="158636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Komfortní materiálová skladba čalounění křesla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" y="425895"/>
            <a:ext cx="4594363" cy="61258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68660"/>
            <a:ext cx="3974133" cy="2980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98" y="3471156"/>
            <a:ext cx="4107407" cy="30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40" y="38462"/>
            <a:ext cx="4616728" cy="34625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"/>
            <a:ext cx="4616728" cy="34625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5453"/>
            <a:ext cx="4616729" cy="34625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44" y="2921563"/>
            <a:ext cx="2952328" cy="39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" y="34280"/>
            <a:ext cx="4570242" cy="34276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8" y="46789"/>
            <a:ext cx="4553564" cy="34151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6698"/>
            <a:ext cx="4548401" cy="34113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" y="3461962"/>
            <a:ext cx="4528049" cy="3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"/>
            <a:ext cx="5715000" cy="4286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7" y="3547258"/>
            <a:ext cx="4444343" cy="3333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33" y="3212976"/>
            <a:ext cx="4860032" cy="36450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60" y="47667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0"/>
            <a:ext cx="4515966" cy="60212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7" y="3717213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INTERZUM se koná 1x za dva roky v květnu, v Kolíně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nad Rýnem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a pro výrobu čalounění má vše: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1361694"/>
            <a:ext cx="8712968" cy="5307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Materiály, technologie, stroje, zařízení, kování všeho druhu, příklady použití 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uplatnění.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Ostatní nábytkáři zde najdou materiály a technologie, takže kromě strojů a zařízení, vše.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Díky rozdělení INTERZUM 2019 do </a:t>
            </a:r>
            <a:r>
              <a:rPr lang="cs-CZ" b="1" dirty="0">
                <a:solidFill>
                  <a:srgbClr val="C00000"/>
                </a:solidFill>
              </a:rPr>
              <a:t>segmentů „Materiály &amp; příroda“, "Funkce &amp; komponenty“ a „Textil &amp; stroje“ </a:t>
            </a:r>
            <a:r>
              <a:rPr lang="cs-CZ" b="1" dirty="0" smtClean="0">
                <a:solidFill>
                  <a:srgbClr val="C00000"/>
                </a:solidFill>
              </a:rPr>
              <a:t>mohli návštěvníci </a:t>
            </a:r>
            <a:r>
              <a:rPr lang="cs-CZ" b="1" dirty="0">
                <a:solidFill>
                  <a:srgbClr val="C00000"/>
                </a:solidFill>
              </a:rPr>
              <a:t>najít přesně to, co </a:t>
            </a:r>
            <a:r>
              <a:rPr lang="cs-CZ" b="1" dirty="0" smtClean="0">
                <a:solidFill>
                  <a:srgbClr val="C00000"/>
                </a:solidFill>
              </a:rPr>
              <a:t>hledali: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/>
              <a:t>trendy a vize týkající se návrhů budoucích obytných prostorů: témata jako ochrana zdrojů, udržitelnost nebo bydlení v malém </a:t>
            </a:r>
            <a:r>
              <a:rPr lang="cs-CZ" b="1" dirty="0" smtClean="0"/>
              <a:t>prostoru, digitalizované výrobky </a:t>
            </a:r>
            <a:r>
              <a:rPr lang="cs-CZ" b="1" dirty="0"/>
              <a:t>a </a:t>
            </a:r>
            <a:r>
              <a:rPr lang="cs-CZ" b="1" dirty="0" smtClean="0"/>
              <a:t>výrobu.</a:t>
            </a:r>
            <a:endParaRPr lang="cs-CZ" b="1" dirty="0" smtClean="0">
              <a:solidFill>
                <a:srgbClr val="C00000"/>
              </a:solidFill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889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9539"/>
            <a:ext cx="4032448" cy="30243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" y="3178730"/>
            <a:ext cx="4900194" cy="36751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" y="289383"/>
            <a:ext cx="3693637" cy="27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77" y="188640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3398777" cy="25490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" y="2950773"/>
            <a:ext cx="4924095" cy="36930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59321" y="4474890"/>
            <a:ext cx="3861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Vrtání otvorů do dílců z měkkých polyuretanových pěn – vzor a velikosti digitálně nastavitelné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9890"/>
            <a:ext cx="4286250" cy="571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16" y="315077"/>
            <a:ext cx="4919983" cy="36899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01" y="3903926"/>
            <a:ext cx="3865612" cy="28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71750"/>
            <a:ext cx="5715000" cy="4286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7032"/>
            <a:ext cx="4187958" cy="3140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85" y="0"/>
            <a:ext cx="2226854" cy="29691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15000" y="404664"/>
            <a:ext cx="1166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RECYKLACE plastů atd. z moří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" y="34482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15" y="2540783"/>
            <a:ext cx="5715000" cy="42862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25209" y="188640"/>
            <a:ext cx="3095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Zhotovování </a:t>
            </a:r>
            <a:r>
              <a:rPr lang="cs-CZ" sz="2400" b="1" dirty="0" err="1" smtClean="0">
                <a:solidFill>
                  <a:srgbClr val="C00000"/>
                </a:solidFill>
              </a:rPr>
              <a:t>příhraní</a:t>
            </a:r>
            <a:r>
              <a:rPr lang="cs-CZ" sz="2400" b="1" dirty="0" smtClean="0">
                <a:solidFill>
                  <a:srgbClr val="C00000"/>
                </a:solidFill>
              </a:rPr>
              <a:t> na obrovské tlusté americké matrace  - součásti tzv. kontinentálních </a:t>
            </a:r>
            <a:r>
              <a:rPr lang="cs-CZ" sz="2400" b="1" dirty="0" err="1" smtClean="0">
                <a:solidFill>
                  <a:srgbClr val="C00000"/>
                </a:solidFill>
              </a:rPr>
              <a:t>matrecí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" y="4309711"/>
            <a:ext cx="3393706" cy="25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4286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54" y="0"/>
            <a:ext cx="4130255" cy="55070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" y="3834341"/>
            <a:ext cx="2267744" cy="30236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77039"/>
            <a:ext cx="1994951" cy="26599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50726" y="5557421"/>
            <a:ext cx="4591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Preference: Materiály přírodního původu a materiály a výrobky snadno recyklovatelné, digitalizace a personalizace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836712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</a:rPr>
              <a:t>Příští termín INTERZUM 04</a:t>
            </a:r>
            <a:r>
              <a:rPr lang="cs-CZ" sz="6000" b="1" dirty="0">
                <a:solidFill>
                  <a:srgbClr val="C00000"/>
                </a:solidFill>
              </a:rPr>
              <a:t>.–</a:t>
            </a:r>
            <a:r>
              <a:rPr lang="cs-CZ" sz="6000" b="1" dirty="0" smtClean="0">
                <a:solidFill>
                  <a:srgbClr val="C00000"/>
                </a:solidFill>
              </a:rPr>
              <a:t>07.05.2021, </a:t>
            </a:r>
          </a:p>
          <a:p>
            <a:pPr algn="ctr"/>
            <a:r>
              <a:rPr lang="cs-CZ" sz="6000" b="1" dirty="0" smtClean="0">
                <a:solidFill>
                  <a:srgbClr val="C00000"/>
                </a:solidFill>
              </a:rPr>
              <a:t>Německo, Kolín n. R.</a:t>
            </a:r>
          </a:p>
          <a:p>
            <a:pPr algn="ctr"/>
            <a:r>
              <a:rPr lang="cs-CZ" sz="5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Děkuji </a:t>
            </a:r>
            <a:r>
              <a:rPr lang="cs-CZ" sz="4000" b="1" dirty="0" smtClean="0">
                <a:solidFill>
                  <a:srgbClr val="C00000"/>
                </a:solidFill>
              </a:rPr>
              <a:t>za pozornost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Individualita </a:t>
            </a:r>
            <a:r>
              <a:rPr lang="cs-CZ" sz="4000" b="1" dirty="0" smtClean="0">
                <a:solidFill>
                  <a:srgbClr val="C00000"/>
                </a:solidFill>
              </a:rPr>
              <a:t>-</a:t>
            </a:r>
            <a:r>
              <a:rPr lang="fr-FR" sz="4000" b="1" dirty="0" smtClean="0">
                <a:solidFill>
                  <a:srgbClr val="C000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možnost svobodné volby 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Nové </a:t>
            </a:r>
            <a:r>
              <a:rPr lang="cs-CZ" b="1" dirty="0"/>
              <a:t>myšlení spotřebitelů zvyšuje nároky na design, užitnou hodnotu a funkci interiérů a nábytku. To představuje koncepční a </a:t>
            </a:r>
            <a:r>
              <a:rPr lang="cs-CZ" b="1" dirty="0" smtClean="0"/>
              <a:t>e</a:t>
            </a:r>
            <a:r>
              <a:rPr lang="cs-CZ" b="1" dirty="0"/>
              <a:t>konomickou výzvu pro celé nábytkářství.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Firma </a:t>
            </a:r>
            <a:r>
              <a:rPr lang="cs-CZ" b="1" dirty="0" err="1" smtClean="0"/>
              <a:t>Hettich</a:t>
            </a:r>
            <a:r>
              <a:rPr lang="cs-CZ" b="1" dirty="0" smtClean="0"/>
              <a:t> definovala tři </a:t>
            </a:r>
            <a:r>
              <a:rPr lang="cs-CZ" b="1" dirty="0"/>
              <a:t>dimenze zážitku, které motivují spotřebitele při koupi nábytku: vnímejte styl, získejte prostor, užijte si komfort. </a:t>
            </a:r>
          </a:p>
          <a:p>
            <a:pPr marL="0" indent="0">
              <a:buNone/>
            </a:pPr>
            <a:r>
              <a:rPr lang="cs-CZ" b="1" dirty="0" smtClean="0"/>
              <a:t>Nový </a:t>
            </a:r>
            <a:r>
              <a:rPr lang="cs-CZ" b="1" dirty="0"/>
              <a:t>zákazník stále častěji požaduje produkty, které se dají samozřejmě přizpůsobit jeho individuálním hodnotám a životnímu stylu. Nekupuje se nábytek, nýbrž kvalita života, flexibilita nebo udržitelnost.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3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52384" cy="827584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solidFill>
                  <a:srgbClr val="C00000"/>
                </a:solidFill>
              </a:rPr>
              <a:t>Možnost </a:t>
            </a:r>
            <a:r>
              <a:rPr lang="fr-FR" sz="4000" b="1" dirty="0">
                <a:solidFill>
                  <a:srgbClr val="C00000"/>
                </a:solidFill>
              </a:rPr>
              <a:t>individualizace je novým standardem </a:t>
            </a:r>
            <a:endParaRPr lang="cs-CZ" sz="4000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850636"/>
            <a:ext cx="4244975" cy="565996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909109"/>
            <a:ext cx="4103687" cy="5471582"/>
          </a:xfrm>
        </p:spPr>
      </p:pic>
    </p:spTree>
    <p:extLst>
      <p:ext uri="{BB962C8B-B14F-4D97-AF65-F5344CB8AC3E}">
        <p14:creationId xmlns:p14="http://schemas.microsoft.com/office/powerpoint/2010/main" val="7198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Byla představena mimořádná kvalita </a:t>
            </a:r>
            <a:r>
              <a:rPr lang="cs-CZ" sz="3600" b="1" dirty="0">
                <a:solidFill>
                  <a:srgbClr val="C00000"/>
                </a:solidFill>
              </a:rPr>
              <a:t>digitálního tisku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715000" cy="4286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14" y="1628800"/>
            <a:ext cx="3240360" cy="4320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" y="3688127"/>
            <a:ext cx="2359149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zum a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1" y="260648"/>
            <a:ext cx="8532440" cy="47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4901" y="5060823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 22 zemí bylo přihlášeno 266 produktů a šestičlenná komise udělila ve spolupráci s RED DOT ocenění „Nejlepší z nejlepších“  a „Vysoká kvalita produktu“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991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>
                <a:solidFill>
                  <a:srgbClr val="C00000"/>
                </a:solidFill>
              </a:rPr>
              <a:t>Šest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err="1">
                <a:solidFill>
                  <a:srgbClr val="C00000"/>
                </a:solidFill>
              </a:rPr>
              <a:t>odborníků</a:t>
            </a:r>
            <a:r>
              <a:rPr lang="sk-SK" b="1" dirty="0">
                <a:solidFill>
                  <a:srgbClr val="C00000"/>
                </a:solidFill>
              </a:rPr>
              <a:t> testovalo, diskutovalo a vyhodnocovalo objekty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 err="1"/>
              <a:t>Ve</a:t>
            </a:r>
            <a:r>
              <a:rPr lang="sk-SK" b="1" dirty="0"/>
              <a:t> </a:t>
            </a:r>
            <a:r>
              <a:rPr lang="sk-SK" b="1" dirty="0" err="1"/>
              <a:t>svém</a:t>
            </a:r>
            <a:r>
              <a:rPr lang="sk-SK" b="1" dirty="0"/>
              <a:t> rozhodnutí </a:t>
            </a:r>
            <a:r>
              <a:rPr lang="sk-SK" b="1" dirty="0" smtClean="0"/>
              <a:t>porota zvažovala </a:t>
            </a:r>
            <a:r>
              <a:rPr lang="sk-SK" b="1" dirty="0"/>
              <a:t>kritéria, </a:t>
            </a:r>
            <a:r>
              <a:rPr lang="sk-SK" b="1" dirty="0" err="1"/>
              <a:t>jako</a:t>
            </a:r>
            <a:r>
              <a:rPr lang="sk-SK" b="1" dirty="0"/>
              <a:t> je </a:t>
            </a:r>
            <a:r>
              <a:rPr lang="sk-SK" b="1" dirty="0" err="1"/>
              <a:t>míra</a:t>
            </a:r>
            <a:r>
              <a:rPr lang="sk-SK" b="1" dirty="0"/>
              <a:t> </a:t>
            </a:r>
            <a:r>
              <a:rPr lang="sk-SK" b="1" dirty="0" err="1"/>
              <a:t>inovace</a:t>
            </a:r>
            <a:r>
              <a:rPr lang="sk-SK" b="1" dirty="0"/>
              <a:t>, kvalita materiálu, </a:t>
            </a:r>
            <a:r>
              <a:rPr lang="sk-SK" b="1" dirty="0" err="1"/>
              <a:t>design</a:t>
            </a:r>
            <a:r>
              <a:rPr lang="sk-SK" b="1" dirty="0"/>
              <a:t>, </a:t>
            </a:r>
            <a:r>
              <a:rPr lang="sk-SK" b="1" dirty="0" err="1"/>
              <a:t>funkčnost</a:t>
            </a:r>
            <a:r>
              <a:rPr lang="sk-SK" b="1" dirty="0"/>
              <a:t> a </a:t>
            </a:r>
            <a:r>
              <a:rPr lang="sk-SK" b="1" dirty="0" err="1"/>
              <a:t>udržitelnost</a:t>
            </a:r>
            <a:r>
              <a:rPr lang="sk-SK" b="1" dirty="0"/>
              <a:t>.</a:t>
            </a:r>
            <a:r>
              <a:rPr lang="cs-CZ" b="1" dirty="0"/>
              <a:t> Porota vybrala společně 59 výrobků, které se díky svému vynikajícímu designu vyznačovaly jasně srovnatelnými výrobky a udělily jim ocenění „Vysoká kvalita výrobku“. Dalších </a:t>
            </a:r>
            <a:r>
              <a:rPr lang="cs-CZ" b="1" dirty="0" smtClean="0"/>
              <a:t>dvanáct získalo </a:t>
            </a:r>
            <a:r>
              <a:rPr lang="cs-CZ" b="1" dirty="0"/>
              <a:t>ocenění "Nejlepší z nejlepších", což je nejvyšší ocenění za vynikající úspěchy v oblasti designu, které ve svém oboru stanovují nové standardy ve formě a funkci.</a:t>
            </a:r>
            <a:r>
              <a:rPr lang="sk-SK" b="1" dirty="0"/>
              <a:t/>
            </a:r>
            <a:br>
              <a:rPr lang="sk-SK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377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>
                <a:solidFill>
                  <a:srgbClr val="C00000"/>
                </a:solidFill>
              </a:rPr>
              <a:t>Poprvé byly uděleny ceny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„Drobné prostory“</a:t>
            </a: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cs-CZ" dirty="0" smtClean="0"/>
              <a:t>Ocenění „Nejlepší z nejlepších“ a „Vysoká kvalita výrobků“ byly uděleny již podesáté. Výsledky viz </a:t>
            </a:r>
            <a:r>
              <a:rPr lang="sk-SK" dirty="0" err="1">
                <a:hlinkClick r:id="rId2"/>
              </a:rPr>
              <a:t>www.interzum-award.de</a:t>
            </a:r>
            <a:r>
              <a:rPr lang="sk-SK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„Nejlepší z nejlepších“</a:t>
            </a:r>
            <a:r>
              <a:rPr lang="cs-CZ" b="1" dirty="0" smtClean="0"/>
              <a:t> 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100% recyklovat     Matr. damašek   BK lamela</a:t>
            </a:r>
            <a:endParaRPr lang="cs-CZ" dirty="0"/>
          </a:p>
        </p:txBody>
      </p:sp>
      <p:pic>
        <p:nvPicPr>
          <p:cNvPr id="4" name="Picture 2" descr="https://www.interzum-award.de/typo3temp/pics/a313b86d1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" y="41490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interzum-award.de/typo3temp/pics/35f6bd376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81" y="41490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interzum-award.de/typo3temp/pics/de67c37267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14" y="4149079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„Vysoká kvalita výrobků“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www.interzum-award.de/typo3temp/pics/85c39b6e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1761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interzum-award.de/typo3temp/pics/f1239d9d8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49" y="101176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interzum-award.de/typo3temp/pics/096744e5f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86" y="98072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645" y="3624089"/>
            <a:ext cx="257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Polyuretanová  koženka bez  rozpouštědel 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58750" y="3624089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Koženka imitující useň, kombinace polyuretan, vinyl 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73487" y="3623210"/>
            <a:ext cx="2571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Na tvarovku z tuhého polyuretanu je napěněna polotuhá polyuretanová pěna</a:t>
            </a:r>
            <a:endParaRPr lang="cs-CZ" sz="24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1" y="4824419"/>
            <a:ext cx="2583610" cy="19377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48" y="4824420"/>
            <a:ext cx="2583611" cy="19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597</Words>
  <Application>Microsoft Office PowerPoint</Application>
  <PresentationFormat>Předvádění na obrazovce (4:3)</PresentationFormat>
  <Paragraphs>38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                                 INTERZUM 2019  Mezinárodní veletrh pro výrobu nábytku a interiérový design oslavil 60. výročí </vt:lpstr>
      <vt:lpstr>INTERZUM se koná 1x za dva roky v květnu, v Kolíně nad Rýnem a pro výrobu čalounění má vše:</vt:lpstr>
      <vt:lpstr>Individualita - možnost svobodné volby </vt:lpstr>
      <vt:lpstr>Možnost individualizace je novým standardem </vt:lpstr>
      <vt:lpstr>Byla představena mimořádná kvalita digitálního tisku </vt:lpstr>
      <vt:lpstr>Prezentace aplikace PowerPoint</vt:lpstr>
      <vt:lpstr>Šest odborníků testovalo, diskutovalo a vyhodnocovalo objekty </vt:lpstr>
      <vt:lpstr> Poprvé byly uděleny ceny  „Drobné prostory“ </vt:lpstr>
      <vt:lpstr>„Vysoká kvalita výrobků“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Helena</cp:lastModifiedBy>
  <cp:revision>352</cp:revision>
  <dcterms:created xsi:type="dcterms:W3CDTF">2008-10-31T16:56:07Z</dcterms:created>
  <dcterms:modified xsi:type="dcterms:W3CDTF">2019-06-02T19:49:52Z</dcterms:modified>
</cp:coreProperties>
</file>